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380" r:id="rId6"/>
    <p:sldId id="319" r:id="rId7"/>
    <p:sldId id="259" r:id="rId8"/>
    <p:sldId id="401" r:id="rId9"/>
    <p:sldId id="382" r:id="rId10"/>
    <p:sldId id="402" r:id="rId11"/>
    <p:sldId id="403" r:id="rId12"/>
    <p:sldId id="404" r:id="rId13"/>
    <p:sldId id="405" r:id="rId14"/>
    <p:sldId id="267" r:id="rId15"/>
    <p:sldId id="324" r:id="rId16"/>
    <p:sldId id="269" r:id="rId17"/>
    <p:sldId id="406" r:id="rId18"/>
    <p:sldId id="271" r:id="rId19"/>
    <p:sldId id="272" r:id="rId20"/>
    <p:sldId id="407" r:id="rId21"/>
    <p:sldId id="408" r:id="rId22"/>
    <p:sldId id="409" r:id="rId23"/>
    <p:sldId id="410" r:id="rId24"/>
    <p:sldId id="411" r:id="rId25"/>
    <p:sldId id="389" r:id="rId26"/>
    <p:sldId id="397" r:id="rId27"/>
    <p:sldId id="256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2. SINIF 5. KURUL 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</a:t>
            </a:r>
            <a:r>
              <a:rPr lang="tr-TR" dirty="0" smtClean="0"/>
              <a:t>Berrak AKSAKAL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231844"/>
              </p:ext>
            </p:extLst>
          </p:nvPr>
        </p:nvGraphicFramePr>
        <p:xfrm>
          <a:off x="625640" y="689815"/>
          <a:ext cx="10956757" cy="6018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5251">
                  <a:extLst>
                    <a:ext uri="{9D8B030D-6E8A-4147-A177-3AD203B41FA5}">
                      <a16:colId xmlns:a16="http://schemas.microsoft.com/office/drawing/2014/main" val="1717189638"/>
                    </a:ext>
                  </a:extLst>
                </a:gridCol>
                <a:gridCol w="1565251">
                  <a:extLst>
                    <a:ext uri="{9D8B030D-6E8A-4147-A177-3AD203B41FA5}">
                      <a16:colId xmlns:a16="http://schemas.microsoft.com/office/drawing/2014/main" val="2045576918"/>
                    </a:ext>
                  </a:extLst>
                </a:gridCol>
                <a:gridCol w="1565251">
                  <a:extLst>
                    <a:ext uri="{9D8B030D-6E8A-4147-A177-3AD203B41FA5}">
                      <a16:colId xmlns:a16="http://schemas.microsoft.com/office/drawing/2014/main" val="3102063690"/>
                    </a:ext>
                  </a:extLst>
                </a:gridCol>
                <a:gridCol w="1565251">
                  <a:extLst>
                    <a:ext uri="{9D8B030D-6E8A-4147-A177-3AD203B41FA5}">
                      <a16:colId xmlns:a16="http://schemas.microsoft.com/office/drawing/2014/main" val="3906297384"/>
                    </a:ext>
                  </a:extLst>
                </a:gridCol>
                <a:gridCol w="1565251">
                  <a:extLst>
                    <a:ext uri="{9D8B030D-6E8A-4147-A177-3AD203B41FA5}">
                      <a16:colId xmlns:a16="http://schemas.microsoft.com/office/drawing/2014/main" val="4131086074"/>
                    </a:ext>
                  </a:extLst>
                </a:gridCol>
                <a:gridCol w="1565251">
                  <a:extLst>
                    <a:ext uri="{9D8B030D-6E8A-4147-A177-3AD203B41FA5}">
                      <a16:colId xmlns:a16="http://schemas.microsoft.com/office/drawing/2014/main" val="973027036"/>
                    </a:ext>
                  </a:extLst>
                </a:gridCol>
                <a:gridCol w="1565251">
                  <a:extLst>
                    <a:ext uri="{9D8B030D-6E8A-4147-A177-3AD203B41FA5}">
                      <a16:colId xmlns:a16="http://schemas.microsoft.com/office/drawing/2014/main" val="1473240980"/>
                    </a:ext>
                  </a:extLst>
                </a:gridCol>
              </a:tblGrid>
              <a:tr h="47223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019299"/>
                  </a:ext>
                </a:extLst>
              </a:tr>
              <a:tr h="58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Tıbbi Biyokimya 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Fizyoloji 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Histoloji - 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Histoloji - 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23791"/>
                  </a:ext>
                </a:extLst>
              </a:tr>
              <a:tr h="4722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Pratik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Pratik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2316030"/>
                  </a:ext>
                </a:extLst>
              </a:tr>
              <a:tr h="4722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3385238"/>
                  </a:ext>
                </a:extLst>
              </a:tr>
              <a:tr h="58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Puan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4887887"/>
                  </a:ext>
                </a:extLst>
              </a:tr>
              <a:tr h="58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4,97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2,49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 % 4,97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3,91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7,1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                         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% 1,07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2570469"/>
                  </a:ext>
                </a:extLst>
              </a:tr>
              <a:tr h="58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Tıbbi Beceri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6620145"/>
                  </a:ext>
                </a:extLst>
              </a:tr>
              <a:tr h="4722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Pratik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1807228"/>
                  </a:ext>
                </a:extLst>
              </a:tr>
              <a:tr h="4722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0630027"/>
                  </a:ext>
                </a:extLst>
              </a:tr>
              <a:tr h="58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4201203"/>
                  </a:ext>
                </a:extLst>
              </a:tr>
              <a:tr h="58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9856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60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83316433"/>
                  </p:ext>
                </p:extLst>
              </p:nvPr>
            </p:nvGraphicFramePr>
            <p:xfrm>
              <a:off x="609600" y="2063137"/>
              <a:ext cx="10972800" cy="294895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3295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267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4528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7119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9.soru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275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97,52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65.soru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260</a:t>
                          </a:r>
                          <a:endParaRPr lang="tr-TR" sz="2400" b="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92,2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83316433"/>
                  </p:ext>
                </p:extLst>
              </p:nvPr>
            </p:nvGraphicFramePr>
            <p:xfrm>
              <a:off x="609600" y="2063137"/>
              <a:ext cx="10972800" cy="293663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3295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267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4528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7119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9.soru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6321" t="-93252" r="-145423" b="-110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275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97,52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8292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65.soru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730" t="-176966" r="-5365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260</a:t>
                          </a:r>
                          <a:endParaRPr lang="tr-TR" sz="2400" b="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92,2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0431"/>
          </a:xfrm>
        </p:spPr>
        <p:txBody>
          <a:bodyPr/>
          <a:lstStyle/>
          <a:p>
            <a:r>
              <a:rPr lang="tr-TR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</a:t>
            </a:r>
            <a:r>
              <a:rPr lang="tr-TR" sz="2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2248" y="1108841"/>
            <a:ext cx="11687503" cy="5749159"/>
          </a:xfrm>
        </p:spPr>
        <p:txBody>
          <a:bodyPr>
            <a:normAutofit/>
          </a:bodyPr>
          <a:lstStyle/>
          <a:p>
            <a:r>
              <a:rPr lang="tr-TR" b="1" dirty="0"/>
              <a:t>69. SORU: Bilenle bilmeyeni ayırt edemeyen, mutlaka testten çıkarılması gereken, çok kolay soru</a:t>
            </a:r>
            <a:endParaRPr lang="tr-TR" dirty="0"/>
          </a:p>
          <a:p>
            <a:pPr lvl="0"/>
            <a:r>
              <a:rPr lang="tr-TR" dirty="0" err="1"/>
              <a:t>Seminifer</a:t>
            </a:r>
            <a:r>
              <a:rPr lang="tr-TR" dirty="0"/>
              <a:t> kordonların oluşumu hangi genlerinin ekspresyonları ile sağlanır?</a:t>
            </a:r>
            <a:br>
              <a:rPr lang="tr-TR" dirty="0"/>
            </a:br>
            <a:r>
              <a:rPr lang="tr-TR" dirty="0"/>
              <a:t>a)    </a:t>
            </a:r>
            <a:r>
              <a:rPr lang="tr-TR" dirty="0" smtClean="0"/>
              <a:t>Stella (1)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b)    Sox9 ve </a:t>
            </a:r>
            <a:r>
              <a:rPr lang="tr-TR" b="1" dirty="0" smtClean="0"/>
              <a:t>Fgf9 (275)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c)    </a:t>
            </a:r>
            <a:r>
              <a:rPr lang="tr-TR" dirty="0" err="1"/>
              <a:t>Fragilis</a:t>
            </a:r>
            <a:r>
              <a:rPr lang="tr-TR" dirty="0"/>
              <a:t> </a:t>
            </a:r>
            <a:r>
              <a:rPr lang="tr-TR" dirty="0" smtClean="0"/>
              <a:t>(3)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</a:t>
            </a:r>
            <a:r>
              <a:rPr lang="tr-TR" dirty="0" smtClean="0"/>
              <a:t>BMP-4 (0)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</a:t>
            </a:r>
            <a:r>
              <a:rPr lang="tr-TR" dirty="0" smtClean="0"/>
              <a:t>BMP-3 (2)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687355"/>
          </a:xfrm>
        </p:spPr>
        <p:txBody>
          <a:bodyPr>
            <a:normAutofit/>
          </a:bodyPr>
          <a:lstStyle/>
          <a:p>
            <a:r>
              <a:rPr lang="tr-TR" b="1" dirty="0"/>
              <a:t>65. SORU: Bilenle bilmeyeni ayırt edemeyen, mutlaka testten çıkarılması gereken, çok zor soru</a:t>
            </a:r>
            <a:endParaRPr lang="tr-TR" dirty="0"/>
          </a:p>
          <a:p>
            <a:pPr lvl="0"/>
            <a:r>
              <a:rPr lang="tr-TR" dirty="0"/>
              <a:t>Şekilde soru işareti ile gösterilen </a:t>
            </a:r>
            <a:r>
              <a:rPr lang="tr-TR" dirty="0" err="1"/>
              <a:t>uterus</a:t>
            </a:r>
            <a:r>
              <a:rPr lang="tr-TR" dirty="0"/>
              <a:t>, hangi anormal pozisyon ile tanımlanır?</a:t>
            </a:r>
            <a:br>
              <a:rPr lang="tr-TR" dirty="0"/>
            </a:br>
            <a:r>
              <a:rPr lang="tr-TR" dirty="0"/>
              <a:t>a)    </a:t>
            </a:r>
            <a:r>
              <a:rPr lang="tr-TR" dirty="0" err="1" smtClean="0"/>
              <a:t>Retroversiyon</a:t>
            </a:r>
            <a:r>
              <a:rPr lang="tr-TR" dirty="0" smtClean="0"/>
              <a:t> (151)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b)    </a:t>
            </a:r>
            <a:r>
              <a:rPr lang="tr-TR" dirty="0" err="1" smtClean="0"/>
              <a:t>Retrofleksiyon</a:t>
            </a:r>
            <a:r>
              <a:rPr lang="tr-TR" dirty="0" smtClean="0"/>
              <a:t> (82)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</a:t>
            </a:r>
            <a:r>
              <a:rPr lang="tr-TR" dirty="0" err="1" smtClean="0"/>
              <a:t>Lateroversiyon</a:t>
            </a:r>
            <a:r>
              <a:rPr lang="tr-TR" dirty="0" smtClean="0"/>
              <a:t> (20)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d)    </a:t>
            </a:r>
            <a:r>
              <a:rPr lang="tr-TR" b="1" dirty="0" err="1" smtClean="0"/>
              <a:t>Retrosesyon</a:t>
            </a:r>
            <a:r>
              <a:rPr lang="tr-TR" b="1" dirty="0" smtClean="0"/>
              <a:t> (22)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e)    </a:t>
            </a:r>
            <a:r>
              <a:rPr lang="tr-TR" dirty="0" err="1" smtClean="0"/>
              <a:t>Torsiyon</a:t>
            </a:r>
            <a:r>
              <a:rPr lang="tr-TR" dirty="0" smtClean="0"/>
              <a:t> (6)</a:t>
            </a:r>
            <a:endParaRPr lang="tr-TR" dirty="0"/>
          </a:p>
          <a:p>
            <a:pPr marL="0" lvl="0" indent="0">
              <a:lnSpc>
                <a:spcPts val="2100"/>
              </a:lnSpc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527234"/>
              </p:ext>
            </p:extLst>
          </p:nvPr>
        </p:nvGraphicFramePr>
        <p:xfrm>
          <a:off x="609601" y="1540044"/>
          <a:ext cx="10764254" cy="4363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5706">
                  <a:extLst>
                    <a:ext uri="{9D8B030D-6E8A-4147-A177-3AD203B41FA5}">
                      <a16:colId xmlns:a16="http://schemas.microsoft.com/office/drawing/2014/main" val="2320157495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1272491887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406064715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3936744336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919075825"/>
                    </a:ext>
                  </a:extLst>
                </a:gridCol>
              </a:tblGrid>
              <a:tr h="62335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197059"/>
                  </a:ext>
                </a:extLst>
              </a:tr>
              <a:tr h="6233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DERSLER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496925"/>
                  </a:ext>
                </a:extLst>
              </a:tr>
              <a:tr h="623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 NO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KİŞİ SAYI / %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8455292"/>
                  </a:ext>
                </a:extLst>
              </a:tr>
              <a:tr h="6233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Tıbbi Biyokimya 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268 (%95,04)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179 (%63,48)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713141"/>
                  </a:ext>
                </a:extLst>
              </a:tr>
              <a:tr h="6233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Fizyoloji 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271 (%96,1)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138 (%48,94)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8042441"/>
                  </a:ext>
                </a:extLst>
              </a:tr>
              <a:tr h="6233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Anatomi 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268 (%95,04)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260 (%92,2)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6951263"/>
                  </a:ext>
                </a:extLst>
              </a:tr>
              <a:tr h="6233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Histoloji - Embriyoloji 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275 (%97,52)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172 (%61)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81219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848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580751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883227"/>
              </p:ext>
            </p:extLst>
          </p:nvPr>
        </p:nvGraphicFramePr>
        <p:xfrm>
          <a:off x="6918158" y="1909896"/>
          <a:ext cx="4824663" cy="3490762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4AF24DC8-13FA-B535-CB23-08C6358FE0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622670"/>
              </p:ext>
            </p:extLst>
          </p:nvPr>
        </p:nvGraphicFramePr>
        <p:xfrm>
          <a:off x="1287624" y="1784423"/>
          <a:ext cx="9616751" cy="3759032"/>
        </p:xfrm>
        <a:graphic>
          <a:graphicData uri="http://schemas.openxmlformats.org/drawingml/2006/table">
            <a:tbl>
              <a:tblPr firstRow="1" firstCol="1" bandRow="1"/>
              <a:tblGrid>
                <a:gridCol w="4348684">
                  <a:extLst>
                    <a:ext uri="{9D8B030D-6E8A-4147-A177-3AD203B41FA5}">
                      <a16:colId xmlns:a16="http://schemas.microsoft.com/office/drawing/2014/main" val="575028048"/>
                    </a:ext>
                  </a:extLst>
                </a:gridCol>
                <a:gridCol w="2932806">
                  <a:extLst>
                    <a:ext uri="{9D8B030D-6E8A-4147-A177-3AD203B41FA5}">
                      <a16:colId xmlns:a16="http://schemas.microsoft.com/office/drawing/2014/main" val="3884335729"/>
                    </a:ext>
                  </a:extLst>
                </a:gridCol>
                <a:gridCol w="2335261">
                  <a:extLst>
                    <a:ext uri="{9D8B030D-6E8A-4147-A177-3AD203B41FA5}">
                      <a16:colId xmlns:a16="http://schemas.microsoft.com/office/drawing/2014/main" val="3593230856"/>
                    </a:ext>
                  </a:extLst>
                </a:gridCol>
              </a:tblGrid>
              <a:tr h="469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zorluk </a:t>
                      </a:r>
                      <a:r>
                        <a:rPr lang="tr-TR" sz="2400" b="1" dirty="0" err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indexi</a:t>
                      </a: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(OZİ)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959789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72,51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530469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72,84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85587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75,92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736472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66,93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251418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83281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81991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636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958362"/>
              </p:ext>
            </p:extLst>
          </p:nvPr>
        </p:nvGraphicFramePr>
        <p:xfrm>
          <a:off x="609600" y="641684"/>
          <a:ext cx="10972800" cy="5896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21563247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33931332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8520312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2175080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3939753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0224974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22709078"/>
                    </a:ext>
                  </a:extLst>
                </a:gridCol>
              </a:tblGrid>
              <a:tr h="47794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303083"/>
                  </a:ext>
                </a:extLst>
              </a:tr>
              <a:tr h="8739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04998"/>
                  </a:ext>
                </a:extLst>
              </a:tr>
              <a:tr h="72830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                        % 31,17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934114"/>
                  </a:ext>
                </a:extLst>
              </a:tr>
              <a:tr h="82261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                        % 18,19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6223267"/>
                  </a:ext>
                </a:extLst>
              </a:tr>
              <a:tr h="82261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                        % 25,98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4563189"/>
                  </a:ext>
                </a:extLst>
              </a:tr>
              <a:tr h="10968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                        % 24,68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0058363"/>
                  </a:ext>
                </a:extLst>
              </a:tr>
              <a:tr h="72830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77                        % 100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33                        % 42,86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29                        % 37,67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                        % 15,59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                        % 2,6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                        % 1,3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7535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93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042022"/>
              </p:ext>
            </p:extLst>
          </p:nvPr>
        </p:nvGraphicFramePr>
        <p:xfrm>
          <a:off x="164588" y="563880"/>
          <a:ext cx="11722613" cy="5818632"/>
        </p:xfrm>
        <a:graphic>
          <a:graphicData uri="http://schemas.openxmlformats.org/drawingml/2006/table">
            <a:tbl>
              <a:tblPr firstRow="1" firstCol="1" bandRow="1"/>
              <a:tblGrid>
                <a:gridCol w="3878532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4851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822694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591040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101009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63378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970485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52549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833930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62544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955544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</a:tblGrid>
              <a:tr h="133028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12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797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662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975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481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638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7196"/>
              </p:ext>
            </p:extLst>
          </p:nvPr>
        </p:nvGraphicFramePr>
        <p:xfrm>
          <a:off x="223247" y="977046"/>
          <a:ext cx="11487489" cy="4929978"/>
        </p:xfrm>
        <a:graphic>
          <a:graphicData uri="http://schemas.openxmlformats.org/drawingml/2006/table">
            <a:tbl>
              <a:tblPr firstRow="1" firstCol="1" bandRow="1"/>
              <a:tblGrid>
                <a:gridCol w="3642214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561490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1013772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622355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952907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97109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978153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8763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67979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7785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894277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</a:tblGrid>
              <a:tr h="108979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12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4454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1210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0443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2293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45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2DCBA0-98FE-0D8D-64F6-9E5C32F5C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47" y="186612"/>
            <a:ext cx="10943253" cy="565271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DERS KURULU: ENDOKRİN VE ÜROGENİTAL 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tr-TR" sz="4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MART 2025 </a:t>
            </a: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4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tr-TR" sz="4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MAYIS </a:t>
            </a:r>
            <a:r>
              <a:rPr lang="tr-TR" sz="4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(9 Hafta)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tr-T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 Toplam Ders Saati		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177 Saat </a:t>
            </a:r>
            <a:r>
              <a:rPr lang="tr-TR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tr-T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Pratik Sınav			</a:t>
            </a:r>
            <a:r>
              <a:rPr lang="tr-TR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26-28-29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Mayıs </a:t>
            </a:r>
            <a:r>
              <a:rPr lang="tr-TR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(Tıbbi Beceri, Histoloji-					</a:t>
            </a:r>
            <a:r>
              <a:rPr lang="tr-TR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Embriyoloji, Anatomi)</a:t>
            </a: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Sınav								 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4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Mayıs 2024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	</a:t>
            </a:r>
            <a:r>
              <a:rPr lang="tr-TR" sz="4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Prof. Dr. Süleyman AYDIN</a:t>
            </a: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Yardımcısı			</a:t>
            </a:r>
            <a:r>
              <a:rPr lang="tr-TR" sz="4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H. Handan AKBULUT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endParaRPr lang="tr-T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891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447644"/>
              </p:ext>
            </p:extLst>
          </p:nvPr>
        </p:nvGraphicFramePr>
        <p:xfrm>
          <a:off x="128016" y="365759"/>
          <a:ext cx="11486467" cy="5141561"/>
        </p:xfrm>
        <a:graphic>
          <a:graphicData uri="http://schemas.openxmlformats.org/drawingml/2006/table">
            <a:tbl>
              <a:tblPr firstRow="1" firstCol="1" bandRow="1"/>
              <a:tblGrid>
                <a:gridCol w="3765048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533600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110622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588629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105119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0387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1135950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18917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848167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49306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41791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106886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7480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13361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8856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14760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583331"/>
              </p:ext>
            </p:extLst>
          </p:nvPr>
        </p:nvGraphicFramePr>
        <p:xfrm>
          <a:off x="124249" y="482219"/>
          <a:ext cx="11618572" cy="5389191"/>
        </p:xfrm>
        <a:graphic>
          <a:graphicData uri="http://schemas.openxmlformats.org/drawingml/2006/table">
            <a:tbl>
              <a:tblPr firstRow="1" firstCol="1" bandRow="1"/>
              <a:tblGrid>
                <a:gridCol w="3735898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482174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1144956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65841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974251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92676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947394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69857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84160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70480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900868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88121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:12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4675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8032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2289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0082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26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451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65086"/>
            <a:ext cx="10972800" cy="53536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0105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800" b="1" dirty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762903"/>
              </p:ext>
            </p:extLst>
          </p:nvPr>
        </p:nvGraphicFramePr>
        <p:xfrm>
          <a:off x="838199" y="546536"/>
          <a:ext cx="10649608" cy="5423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3401">
                  <a:extLst>
                    <a:ext uri="{9D8B030D-6E8A-4147-A177-3AD203B41FA5}">
                      <a16:colId xmlns:a16="http://schemas.microsoft.com/office/drawing/2014/main" val="2763349661"/>
                    </a:ext>
                  </a:extLst>
                </a:gridCol>
                <a:gridCol w="2420254">
                  <a:extLst>
                    <a:ext uri="{9D8B030D-6E8A-4147-A177-3AD203B41FA5}">
                      <a16:colId xmlns:a16="http://schemas.microsoft.com/office/drawing/2014/main" val="3038610398"/>
                    </a:ext>
                  </a:extLst>
                </a:gridCol>
                <a:gridCol w="2567046">
                  <a:extLst>
                    <a:ext uri="{9D8B030D-6E8A-4147-A177-3AD203B41FA5}">
                      <a16:colId xmlns:a16="http://schemas.microsoft.com/office/drawing/2014/main" val="1765466838"/>
                    </a:ext>
                  </a:extLst>
                </a:gridCol>
                <a:gridCol w="2228907">
                  <a:extLst>
                    <a:ext uri="{9D8B030D-6E8A-4147-A177-3AD203B41FA5}">
                      <a16:colId xmlns:a16="http://schemas.microsoft.com/office/drawing/2014/main" val="3603656401"/>
                    </a:ext>
                  </a:extLst>
                </a:gridCol>
              </a:tblGrid>
              <a:tr h="4948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594394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 </a:t>
                      </a:r>
                      <a:r>
                        <a:rPr lang="tr-TR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 DERS KURULU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9(TDP,TB +)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177-155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8784021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V. DERS KURULU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9(TDP,TB +)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177-155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6266423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V. DERS KURULU 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9(PDÖ,TB +)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175-153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9656767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8(TB +)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164-144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4,1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1730424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159-145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4,5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847034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160-144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4,0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726361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(TB -)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152-136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4,3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543661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7(PDÖ,TB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177-165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5,1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1621670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161-145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4,6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218922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165-145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4,7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476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054949"/>
              </p:ext>
            </p:extLst>
          </p:nvPr>
        </p:nvGraphicFramePr>
        <p:xfrm>
          <a:off x="1292772" y="1690686"/>
          <a:ext cx="9354207" cy="407949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876325">
                  <a:extLst>
                    <a:ext uri="{9D8B030D-6E8A-4147-A177-3AD203B41FA5}">
                      <a16:colId xmlns:a16="http://schemas.microsoft.com/office/drawing/2014/main" val="3228998275"/>
                    </a:ext>
                  </a:extLst>
                </a:gridCol>
                <a:gridCol w="3477882">
                  <a:extLst>
                    <a:ext uri="{9D8B030D-6E8A-4147-A177-3AD203B41FA5}">
                      <a16:colId xmlns:a16="http://schemas.microsoft.com/office/drawing/2014/main" val="735767529"/>
                    </a:ext>
                  </a:extLst>
                </a:gridCol>
              </a:tblGrid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043604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Girmeyen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7543128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Toplam Soru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78t+22p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2665292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İptal Edilen Soru (Toplam)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292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727433"/>
              </p:ext>
            </p:extLst>
          </p:nvPr>
        </p:nvGraphicFramePr>
        <p:xfrm>
          <a:off x="1074820" y="834188"/>
          <a:ext cx="10278980" cy="5422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3694">
                  <a:extLst>
                    <a:ext uri="{9D8B030D-6E8A-4147-A177-3AD203B41FA5}">
                      <a16:colId xmlns:a16="http://schemas.microsoft.com/office/drawing/2014/main" val="133133375"/>
                    </a:ext>
                  </a:extLst>
                </a:gridCol>
                <a:gridCol w="2055796">
                  <a:extLst>
                    <a:ext uri="{9D8B030D-6E8A-4147-A177-3AD203B41FA5}">
                      <a16:colId xmlns:a16="http://schemas.microsoft.com/office/drawing/2014/main" val="1462891920"/>
                    </a:ext>
                  </a:extLst>
                </a:gridCol>
                <a:gridCol w="2055796">
                  <a:extLst>
                    <a:ext uri="{9D8B030D-6E8A-4147-A177-3AD203B41FA5}">
                      <a16:colId xmlns:a16="http://schemas.microsoft.com/office/drawing/2014/main" val="1231299207"/>
                    </a:ext>
                  </a:extLst>
                </a:gridCol>
                <a:gridCol w="3083694">
                  <a:extLst>
                    <a:ext uri="{9D8B030D-6E8A-4147-A177-3AD203B41FA5}">
                      <a16:colId xmlns:a16="http://schemas.microsoft.com/office/drawing/2014/main" val="786351428"/>
                    </a:ext>
                  </a:extLst>
                </a:gridCol>
              </a:tblGrid>
              <a:tr h="67777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 SORULARININ DAĞILIMI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437585"/>
                  </a:ext>
                </a:extLst>
              </a:tr>
              <a:tr h="6777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DERSLER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+ 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837083"/>
                  </a:ext>
                </a:extLst>
              </a:tr>
              <a:tr h="6777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(1-23)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3964683"/>
                  </a:ext>
                </a:extLst>
              </a:tr>
              <a:tr h="6777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Fizyoloji (24-55)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0159622"/>
                  </a:ext>
                </a:extLst>
              </a:tr>
              <a:tr h="6777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Anatomi (56-67)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6849735"/>
                  </a:ext>
                </a:extLst>
              </a:tr>
              <a:tr h="6777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Histoloji - Embriyoloji (68-78)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7403433"/>
                  </a:ext>
                </a:extLst>
              </a:tr>
              <a:tr h="6777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Beceri ()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0662252"/>
                  </a:ext>
                </a:extLst>
              </a:tr>
              <a:tr h="6777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105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28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806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C2B1658D-9AF5-8F33-19E2-0215D2798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166048"/>
              </p:ext>
            </p:extLst>
          </p:nvPr>
        </p:nvGraphicFramePr>
        <p:xfrm>
          <a:off x="634482" y="945933"/>
          <a:ext cx="10719318" cy="56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8685">
                  <a:extLst>
                    <a:ext uri="{9D8B030D-6E8A-4147-A177-3AD203B41FA5}">
                      <a16:colId xmlns:a16="http://schemas.microsoft.com/office/drawing/2014/main" val="2213452112"/>
                    </a:ext>
                  </a:extLst>
                </a:gridCol>
                <a:gridCol w="1640633">
                  <a:extLst>
                    <a:ext uri="{9D8B030D-6E8A-4147-A177-3AD203B41FA5}">
                      <a16:colId xmlns:a16="http://schemas.microsoft.com/office/drawing/2014/main" val="1470315302"/>
                    </a:ext>
                  </a:extLst>
                </a:gridCol>
              </a:tblGrid>
              <a:tr h="531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YILLARA GÖRE İLGİLİ KURULDAKİ BAŞARI DURUMU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8288325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 smtClean="0">
                          <a:effectLst/>
                        </a:rPr>
                        <a:t>2024-2025 </a:t>
                      </a:r>
                      <a:r>
                        <a:rPr lang="tr-TR" sz="2400" kern="1200" dirty="0">
                          <a:effectLst/>
                        </a:rPr>
                        <a:t>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76,38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792417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 kern="1200" dirty="0">
                          <a:effectLst/>
                        </a:rPr>
                        <a:t>2022-2023 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 dirty="0">
                          <a:effectLst/>
                        </a:rPr>
                        <a:t>77,06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7244756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2021-2022 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69,36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5408284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 kern="1200" dirty="0">
                          <a:effectLst/>
                        </a:rPr>
                        <a:t>2020-2021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>
                          <a:effectLst/>
                        </a:rPr>
                        <a:t>78,05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7953754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 kern="1200" dirty="0">
                          <a:effectLst/>
                        </a:rPr>
                        <a:t>2019-2020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>
                          <a:effectLst/>
                        </a:rPr>
                        <a:t>81,41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5023681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2018-2019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74,10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6034534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2017-2018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70,84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5182908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2016-2017 V. DERS KURULU 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77,50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4788070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2015-2016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77,07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2249083"/>
                  </a:ext>
                </a:extLst>
              </a:tr>
              <a:tr h="43701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*Online olmayan sınavların ortalaması 74,31’dir.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353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958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090"/>
              </p:ext>
            </p:extLst>
          </p:nvPr>
        </p:nvGraphicFramePr>
        <p:xfrm>
          <a:off x="838202" y="641680"/>
          <a:ext cx="10696070" cy="5822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8010">
                  <a:extLst>
                    <a:ext uri="{9D8B030D-6E8A-4147-A177-3AD203B41FA5}">
                      <a16:colId xmlns:a16="http://schemas.microsoft.com/office/drawing/2014/main" val="2621113399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4136997077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2050836625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2204302572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1292302716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1375748606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2534004954"/>
                    </a:ext>
                  </a:extLst>
                </a:gridCol>
              </a:tblGrid>
              <a:tr h="8179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HAM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390172"/>
                  </a:ext>
                </a:extLst>
              </a:tr>
              <a:tr h="4985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- Embriyoloji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Beceri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069625"/>
                  </a:ext>
                </a:extLst>
              </a:tr>
              <a:tr h="8179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9148512"/>
                  </a:ext>
                </a:extLst>
              </a:tr>
              <a:tr h="8179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97,98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75,98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22    16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    41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    209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117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5619929"/>
                  </a:ext>
                </a:extLst>
              </a:tr>
              <a:tr h="8179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20,19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14,19    3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    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5,4    5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0493315"/>
                  </a:ext>
                </a:extLst>
              </a:tr>
              <a:tr h="8179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76,83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57,11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19,72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4,22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9,58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5,93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8952639"/>
                  </a:ext>
                </a:extLst>
              </a:tr>
              <a:tr h="8179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76,83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73,21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89,62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70,28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95,73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98,77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5650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9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00237"/>
              </p:ext>
            </p:extLst>
          </p:nvPr>
        </p:nvGraphicFramePr>
        <p:xfrm>
          <a:off x="433140" y="593551"/>
          <a:ext cx="11165301" cy="62269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5043">
                  <a:extLst>
                    <a:ext uri="{9D8B030D-6E8A-4147-A177-3AD203B41FA5}">
                      <a16:colId xmlns:a16="http://schemas.microsoft.com/office/drawing/2014/main" val="3288467167"/>
                    </a:ext>
                  </a:extLst>
                </a:gridCol>
                <a:gridCol w="1595043">
                  <a:extLst>
                    <a:ext uri="{9D8B030D-6E8A-4147-A177-3AD203B41FA5}">
                      <a16:colId xmlns:a16="http://schemas.microsoft.com/office/drawing/2014/main" val="1020034182"/>
                    </a:ext>
                  </a:extLst>
                </a:gridCol>
                <a:gridCol w="1595043">
                  <a:extLst>
                    <a:ext uri="{9D8B030D-6E8A-4147-A177-3AD203B41FA5}">
                      <a16:colId xmlns:a16="http://schemas.microsoft.com/office/drawing/2014/main" val="2764422635"/>
                    </a:ext>
                  </a:extLst>
                </a:gridCol>
                <a:gridCol w="1595043">
                  <a:extLst>
                    <a:ext uri="{9D8B030D-6E8A-4147-A177-3AD203B41FA5}">
                      <a16:colId xmlns:a16="http://schemas.microsoft.com/office/drawing/2014/main" val="2342922378"/>
                    </a:ext>
                  </a:extLst>
                </a:gridCol>
                <a:gridCol w="1595043">
                  <a:extLst>
                    <a:ext uri="{9D8B030D-6E8A-4147-A177-3AD203B41FA5}">
                      <a16:colId xmlns:a16="http://schemas.microsoft.com/office/drawing/2014/main" val="1634890653"/>
                    </a:ext>
                  </a:extLst>
                </a:gridCol>
                <a:gridCol w="1595043">
                  <a:extLst>
                    <a:ext uri="{9D8B030D-6E8A-4147-A177-3AD203B41FA5}">
                      <a16:colId xmlns:a16="http://schemas.microsoft.com/office/drawing/2014/main" val="647168254"/>
                    </a:ext>
                  </a:extLst>
                </a:gridCol>
                <a:gridCol w="1595043">
                  <a:extLst>
                    <a:ext uri="{9D8B030D-6E8A-4147-A177-3AD203B41FA5}">
                      <a16:colId xmlns:a16="http://schemas.microsoft.com/office/drawing/2014/main" val="947692562"/>
                    </a:ext>
                  </a:extLst>
                </a:gridCol>
              </a:tblGrid>
              <a:tr h="75893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BARAJLI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388314"/>
                  </a:ext>
                </a:extLst>
              </a:tr>
              <a:tr h="4625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Barajlı Nota Göre Dağılım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Toplam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Pratik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Anatomi Pratik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Histoloji - Embriyoloji Pratik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Beceri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003491"/>
                  </a:ext>
                </a:extLst>
              </a:tr>
              <a:tr h="7589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Sınav Puanlaması: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875008"/>
                  </a:ext>
                </a:extLst>
              </a:tr>
              <a:tr h="7589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En Yüksek Not: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97,97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75,97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22    16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    41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    209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117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4220078"/>
                  </a:ext>
                </a:extLst>
              </a:tr>
              <a:tr h="7589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En Düşük Not: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    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-3,04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-0,4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-2,4    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-4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5,4    5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2910395"/>
                  </a:ext>
                </a:extLst>
              </a:tr>
              <a:tr h="7589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Ortalama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76,38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56,74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19,63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4,16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9,55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5,93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6676476"/>
                  </a:ext>
                </a:extLst>
              </a:tr>
              <a:tr h="7589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Başarı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76,38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72,75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89,23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69,30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95,47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98,77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4687042"/>
                  </a:ext>
                </a:extLst>
              </a:tr>
              <a:tr h="75893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SINAVA GİREN ÖĞRENCİ SAYISI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2602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393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708623"/>
              </p:ext>
            </p:extLst>
          </p:nvPr>
        </p:nvGraphicFramePr>
        <p:xfrm>
          <a:off x="385006" y="465215"/>
          <a:ext cx="11325730" cy="5967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981">
                  <a:extLst>
                    <a:ext uri="{9D8B030D-6E8A-4147-A177-3AD203B41FA5}">
                      <a16:colId xmlns:a16="http://schemas.microsoft.com/office/drawing/2014/main" val="3989547067"/>
                    </a:ext>
                  </a:extLst>
                </a:gridCol>
                <a:gridCol w="808981">
                  <a:extLst>
                    <a:ext uri="{9D8B030D-6E8A-4147-A177-3AD203B41FA5}">
                      <a16:colId xmlns:a16="http://schemas.microsoft.com/office/drawing/2014/main" val="449394055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1414825653"/>
                    </a:ext>
                  </a:extLst>
                </a:gridCol>
                <a:gridCol w="808981">
                  <a:extLst>
                    <a:ext uri="{9D8B030D-6E8A-4147-A177-3AD203B41FA5}">
                      <a16:colId xmlns:a16="http://schemas.microsoft.com/office/drawing/2014/main" val="2133404970"/>
                    </a:ext>
                  </a:extLst>
                </a:gridCol>
                <a:gridCol w="808981">
                  <a:extLst>
                    <a:ext uri="{9D8B030D-6E8A-4147-A177-3AD203B41FA5}">
                      <a16:colId xmlns:a16="http://schemas.microsoft.com/office/drawing/2014/main" val="3891107340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3177210106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3244497477"/>
                    </a:ext>
                  </a:extLst>
                </a:gridCol>
                <a:gridCol w="808981">
                  <a:extLst>
                    <a:ext uri="{9D8B030D-6E8A-4147-A177-3AD203B41FA5}">
                      <a16:colId xmlns:a16="http://schemas.microsoft.com/office/drawing/2014/main" val="3399017191"/>
                    </a:ext>
                  </a:extLst>
                </a:gridCol>
                <a:gridCol w="808981">
                  <a:extLst>
                    <a:ext uri="{9D8B030D-6E8A-4147-A177-3AD203B41FA5}">
                      <a16:colId xmlns:a16="http://schemas.microsoft.com/office/drawing/2014/main" val="3245507488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3928433741"/>
                    </a:ext>
                  </a:extLst>
                </a:gridCol>
              </a:tblGrid>
              <a:tr h="38114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520580"/>
                  </a:ext>
                </a:extLst>
              </a:tr>
              <a:tr h="3811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BARAJLI NOTA GÖRE DAĞILIM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HAM NOTA GÖRE DAĞILIM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933060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NOT ARALIĞI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SAYI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YÜZDE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TOPLAM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NOT ARALIĞI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SAYI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YÜZDE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TOPLAM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7824063"/>
                  </a:ext>
                </a:extLst>
              </a:tr>
              <a:tr h="381147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13,48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154 KİŞİ          % 54,61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13,48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143 KİŞİ          % 50,71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1864544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25,89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25,89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226491"/>
                  </a:ext>
                </a:extLst>
              </a:tr>
              <a:tr h="63161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&gt;=76,38-80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15,25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&gt;=76,83-80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11,35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75541"/>
                  </a:ext>
                </a:extLst>
              </a:tr>
              <a:tr h="3811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ORTALAMA= 76,38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ORTALAMA= 76,83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717987"/>
                  </a:ext>
                </a:extLst>
              </a:tr>
              <a:tr h="381147">
                <a:tc rowSpan="8"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8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&gt;=70-76,38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18,44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128 KİŞİ          % 45,4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&gt;=70-76,83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23,05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139 KİŞİ          % 49,3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7463666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&gt;=60-70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21,99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&gt;=60-70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21,28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082342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&gt;=50-60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1,78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2,13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794102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&gt;=40-50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0,36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0,71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954904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&gt;=30-40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1,07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1,07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162658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0,71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1,07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688163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&gt;=10-20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0,36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83238"/>
                  </a:ext>
                </a:extLst>
              </a:tr>
              <a:tr h="381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&lt;10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0,71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489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5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</TotalTime>
  <Words>1283</Words>
  <Application>Microsoft Office PowerPoint</Application>
  <PresentationFormat>Geniş ekran</PresentationFormat>
  <Paragraphs>690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24</vt:i4>
      </vt:variant>
    </vt:vector>
  </HeadingPairs>
  <TitlesOfParts>
    <vt:vector size="37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2. SINIF 5. KURUL DEĞERLENDİRME </vt:lpstr>
      <vt:lpstr>PowerPoint Sunusu</vt:lpstr>
      <vt:lpstr>PowerPoint Sunusu</vt:lpstr>
      <vt:lpstr>SINAV VERİLERİ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1290</cp:revision>
  <dcterms:created xsi:type="dcterms:W3CDTF">2022-10-27T00:48:35Z</dcterms:created>
  <dcterms:modified xsi:type="dcterms:W3CDTF">2025-08-12T11:26:27Z</dcterms:modified>
</cp:coreProperties>
</file>